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9"/>
  </p:notesMasterIdLst>
  <p:sldIdLst>
    <p:sldId id="704" r:id="rId3"/>
    <p:sldId id="696" r:id="rId4"/>
    <p:sldId id="711" r:id="rId5"/>
    <p:sldId id="712" r:id="rId6"/>
    <p:sldId id="713" r:id="rId7"/>
    <p:sldId id="722" r:id="rId8"/>
    <p:sldId id="714" r:id="rId9"/>
    <p:sldId id="715" r:id="rId10"/>
    <p:sldId id="716" r:id="rId11"/>
    <p:sldId id="717" r:id="rId12"/>
    <p:sldId id="719" r:id="rId13"/>
    <p:sldId id="723" r:id="rId14"/>
    <p:sldId id="721" r:id="rId15"/>
    <p:sldId id="720" r:id="rId16"/>
    <p:sldId id="718" r:id="rId17"/>
    <p:sldId id="710" r:id="rId18"/>
  </p:sldIdLst>
  <p:sldSz cx="20104100" cy="11309350"/>
  <p:notesSz cx="20104100" cy="11309350"/>
  <p:defaultTextStyle>
    <a:defPPr>
      <a:defRPr lang="ru-RU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1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6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2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4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2" autoAdjust="0"/>
    <p:restoredTop sz="96242" autoAdjust="0"/>
  </p:normalViewPr>
  <p:slideViewPr>
    <p:cSldViewPr showGuides="1">
      <p:cViewPr>
        <p:scale>
          <a:sx n="66" d="100"/>
          <a:sy n="66" d="100"/>
        </p:scale>
        <p:origin x="690" y="66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t>15.02.2025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13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695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260" algn="l" defTabSz="913130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4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0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9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5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3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5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514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4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6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5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05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9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5145" indent="0">
              <a:buNone/>
              <a:defRPr sz="3500" b="1"/>
            </a:lvl3pPr>
            <a:lvl4pPr marL="2692400" indent="0">
              <a:buNone/>
              <a:defRPr sz="3100" b="1"/>
            </a:lvl4pPr>
            <a:lvl5pPr marL="3589655" indent="0">
              <a:buNone/>
              <a:defRPr sz="3100" b="1"/>
            </a:lvl5pPr>
            <a:lvl6pPr marL="4487545" indent="0">
              <a:buNone/>
              <a:defRPr sz="3100" b="1"/>
            </a:lvl6pPr>
            <a:lvl7pPr marL="5384800" indent="0">
              <a:buNone/>
              <a:defRPr sz="3100" b="1"/>
            </a:lvl7pPr>
            <a:lvl8pPr marL="6282055" indent="0">
              <a:buNone/>
              <a:defRPr sz="3100" b="1"/>
            </a:lvl8pPr>
            <a:lvl9pPr marL="717994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5145" indent="0">
              <a:buNone/>
              <a:defRPr sz="4700"/>
            </a:lvl3pPr>
            <a:lvl4pPr marL="2692400" indent="0">
              <a:buNone/>
              <a:defRPr sz="3900"/>
            </a:lvl4pPr>
            <a:lvl5pPr marL="3589655" indent="0">
              <a:buNone/>
              <a:defRPr sz="3900"/>
            </a:lvl5pPr>
            <a:lvl6pPr marL="4487545" indent="0">
              <a:buNone/>
              <a:defRPr sz="3900"/>
            </a:lvl6pPr>
            <a:lvl7pPr marL="5384800" indent="0">
              <a:buNone/>
              <a:defRPr sz="3900"/>
            </a:lvl7pPr>
            <a:lvl8pPr marL="6282055" indent="0">
              <a:buNone/>
              <a:defRPr sz="3900"/>
            </a:lvl8pPr>
            <a:lvl9pPr marL="717994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5145" indent="0">
              <a:buNone/>
              <a:defRPr sz="2000"/>
            </a:lvl3pPr>
            <a:lvl4pPr marL="2692400" indent="0">
              <a:buNone/>
              <a:defRPr sz="1800"/>
            </a:lvl4pPr>
            <a:lvl5pPr marL="3589655" indent="0">
              <a:buNone/>
              <a:defRPr sz="1800"/>
            </a:lvl5pPr>
            <a:lvl6pPr marL="4487545" indent="0">
              <a:buNone/>
              <a:defRPr sz="1800"/>
            </a:lvl6pPr>
            <a:lvl7pPr marL="5384800" indent="0">
              <a:buNone/>
              <a:defRPr sz="1800"/>
            </a:lvl7pPr>
            <a:lvl8pPr marL="6282055" indent="0">
              <a:buNone/>
              <a:defRPr sz="1800"/>
            </a:lvl8pPr>
            <a:lvl9pPr marL="717994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25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387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13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3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0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26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88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3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255" indent="0">
              <a:buNone/>
              <a:defRPr sz="3900" b="1"/>
            </a:lvl2pPr>
            <a:lvl3pPr marL="1793875" indent="0">
              <a:buNone/>
              <a:defRPr sz="3500" b="1"/>
            </a:lvl3pPr>
            <a:lvl4pPr marL="2691130" indent="0">
              <a:buNone/>
              <a:defRPr sz="3100" b="1"/>
            </a:lvl4pPr>
            <a:lvl5pPr marL="3588385" indent="0">
              <a:buNone/>
              <a:defRPr sz="3100" b="1"/>
            </a:lvl5pPr>
            <a:lvl6pPr marL="4485005" indent="0">
              <a:buNone/>
              <a:defRPr sz="3100" b="1"/>
            </a:lvl6pPr>
            <a:lvl7pPr marL="5382260" indent="0">
              <a:buNone/>
              <a:defRPr sz="3100" b="1"/>
            </a:lvl7pPr>
            <a:lvl8pPr marL="6278880" indent="0">
              <a:buNone/>
              <a:defRPr sz="3100" b="1"/>
            </a:lvl8pPr>
            <a:lvl9pPr marL="7176135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255" indent="0">
              <a:buNone/>
              <a:defRPr sz="5500"/>
            </a:lvl2pPr>
            <a:lvl3pPr marL="1793875" indent="0">
              <a:buNone/>
              <a:defRPr sz="4700"/>
            </a:lvl3pPr>
            <a:lvl4pPr marL="2691130" indent="0">
              <a:buNone/>
              <a:defRPr sz="3900"/>
            </a:lvl4pPr>
            <a:lvl5pPr marL="3588385" indent="0">
              <a:buNone/>
              <a:defRPr sz="3900"/>
            </a:lvl5pPr>
            <a:lvl6pPr marL="4485005" indent="0">
              <a:buNone/>
              <a:defRPr sz="3900"/>
            </a:lvl6pPr>
            <a:lvl7pPr marL="5382260" indent="0">
              <a:buNone/>
              <a:defRPr sz="3900"/>
            </a:lvl7pPr>
            <a:lvl8pPr marL="6278880" indent="0">
              <a:buNone/>
              <a:defRPr sz="3900"/>
            </a:lvl8pPr>
            <a:lvl9pPr marL="7176135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255" indent="0">
              <a:buNone/>
              <a:defRPr sz="2400"/>
            </a:lvl2pPr>
            <a:lvl3pPr marL="1793875" indent="0">
              <a:buNone/>
              <a:defRPr sz="2000"/>
            </a:lvl3pPr>
            <a:lvl4pPr marL="2691130" indent="0">
              <a:buNone/>
              <a:defRPr sz="1800"/>
            </a:lvl4pPr>
            <a:lvl5pPr marL="3588385" indent="0">
              <a:buNone/>
              <a:defRPr sz="1800"/>
            </a:lvl5pPr>
            <a:lvl6pPr marL="4485005" indent="0">
              <a:buNone/>
              <a:defRPr sz="1800"/>
            </a:lvl6pPr>
            <a:lvl7pPr marL="5382260" indent="0">
              <a:buNone/>
              <a:defRPr sz="1800"/>
            </a:lvl7pPr>
            <a:lvl8pPr marL="6278880" indent="0">
              <a:buNone/>
              <a:defRPr sz="1800"/>
            </a:lvl8pPr>
            <a:lvl9pPr marL="7176135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3875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387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465" indent="-672465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960" indent="-560705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82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44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9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31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570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82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445" indent="-448310" algn="l" defTabSz="179387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387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13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38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00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26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8880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35" algn="l" defTabSz="179387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t>15.02.2025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5145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5145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100" indent="-673100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595" indent="-56070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4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3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6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58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74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1000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255" indent="-448945" algn="l" defTabSz="17951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2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51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4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6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5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800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05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945" algn="l" defTabSz="1795145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/>
          <p:cNvSpPr/>
          <p:nvPr/>
        </p:nvSpPr>
        <p:spPr>
          <a:xfrm>
            <a:off x="3956050" y="1392646"/>
            <a:ext cx="12719925" cy="1938873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Государственное бюджетное общеобразовательное учреждение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города Москвы «Школа № 1741»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/>
          <p:cNvSpPr txBox="1"/>
          <p:nvPr/>
        </p:nvSpPr>
        <p:spPr>
          <a:xfrm>
            <a:off x="1212850" y="4601726"/>
            <a:ext cx="14096999" cy="1220391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Симулятор современного танка </a:t>
            </a:r>
            <a:endParaRPr lang="en-US" sz="3900" dirty="0">
              <a:solidFill>
                <a:srgbClr val="0F316C"/>
              </a:solidFill>
              <a:latin typeface="IBM Plex Mono" panose="020B0509050203000203"/>
              <a:ea typeface="+mn-lt"/>
              <a:cs typeface="+mn-lt"/>
            </a:endParaRPr>
          </a:p>
          <a:p>
            <a:pPr marR="8255"/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«</a:t>
            </a:r>
            <a:r>
              <a:rPr lang="en-US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World of </a:t>
            </a:r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Modern </a:t>
            </a:r>
            <a:r>
              <a:rPr lang="ru-RU" sz="3900" dirty="0" err="1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Tanks</a:t>
            </a:r>
            <a:r>
              <a:rPr lang="ru-RU" sz="39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»</a:t>
            </a:r>
            <a:endParaRPr lang="ru-RU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9" name="Прямоугольник 6"/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03255" y="8100397"/>
            <a:ext cx="9401709" cy="2308205"/>
          </a:xfrm>
          <a:prstGeom prst="rect">
            <a:avLst/>
          </a:prstGeom>
        </p:spPr>
        <p:txBody>
          <a:bodyPr wrap="none" lIns="91329" tIns="45661" rIns="91329" bIns="45661" anchor="t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Участники: ученики 9 «Б» класса ГБОУ Школа № 1741 </a:t>
            </a:r>
          </a:p>
          <a:p>
            <a:r>
              <a:rPr lang="ru-RU" sz="2400" dirty="0" err="1">
                <a:solidFill>
                  <a:srgbClr val="0F316C"/>
                </a:solidFill>
                <a:latin typeface="IBM Plex Mono" panose="020B0509050203000203"/>
              </a:rPr>
              <a:t>Абуд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 Райан Набиль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Сотник Пётр Дмитриевич </a:t>
            </a:r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Борисов Артём Игоревич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на открытом воздух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49" y="1860034"/>
            <a:ext cx="9395619" cy="531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50" y="574664"/>
            <a:ext cx="9296400" cy="5080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249" y="6117021"/>
            <a:ext cx="8915401" cy="5024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1" name="Рисунок 20" descr="Изображение выглядит как снимок экрана, текст, Цифровая сборка, в помещении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1" y="1920875"/>
            <a:ext cx="10984316" cy="6195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Рисунок 22" descr="Изображение выглядит как снимок экрана, текст, Программное обеспечение для видеоигр, Компьютерная игр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0" y="5921620"/>
            <a:ext cx="9333035" cy="5186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12" name="Рисунок 11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9" y="1997075"/>
            <a:ext cx="11365897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D538C32-6BD8-4CC0-B965-F7E0A43B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245" y="5461741"/>
            <a:ext cx="9829801" cy="553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64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973017"/>
            <a:ext cx="8534400" cy="4784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454" y="2063654"/>
            <a:ext cx="8381996" cy="469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 descr="Изображение выглядит как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619" y="6904678"/>
            <a:ext cx="7585669" cy="427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военный автомобиль, текст, транспорт, оруж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1" y="1832103"/>
            <a:ext cx="8452365" cy="47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934" y="1829254"/>
            <a:ext cx="8533307" cy="4795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17" y="6721475"/>
            <a:ext cx="7946474" cy="4414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335580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Перспективы проекта безграничны. Например, в игре может быть реализована как иная техника со своим функционалом, так и умные противники с использованием искусственного интелекта. Также может быть улучшена основная технология Ray casting'а добавлением большего разнообразия текстур, противников, объектов с разными высотами или использованием технологии floorcasting для реалистичной отрисовки пола. В игре представлен широкий инструментарий для создания новых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уровней.</a:t>
            </a:r>
            <a:endParaRPr 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15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Ray Casting For Game Programming - P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326" y="5634315"/>
            <a:ext cx="8637055" cy="5479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/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6" name="Рисунок 5" descr="Изображение выглядит как смайлик, эмотикон, желтый, графическая вставк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50" y="3831582"/>
            <a:ext cx="5811111" cy="36461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50209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Цель проекта состоит в том, чтобы сделать реалистичную игру, помогающую понять, как работает современная бронетехника от лица экипажа (а именно наводчика).</a:t>
            </a:r>
            <a:endParaRPr lang="ru-RU" dirty="0">
              <a:solidFill>
                <a:srgbClr val="0F316C"/>
              </a:solidFill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Реализовать псевдо 3D мир;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Реализовать весь основной функционал современных танковых систем управления огнем;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Сделать понятное обучение, помогающее понять, как работают главные механики игры;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Calibri" panose="020F0502020204030204"/>
                <a:cs typeface="Calibri" panose="020F0502020204030204"/>
              </a:rPr>
              <a:t>Сделать несколько уровней, раскрывающих механики игры.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 panose="020F0502020204030204"/>
                <a:cs typeface="Calibri" panose="020F0502020204030204"/>
              </a:rPr>
              <a:t>2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В связи с кратным увеличением производства и модернизации современных танков и, следовательно, увеличением потребности в обученных танковых экипажах, данный симулятор будет очень полезен для подобных задач. </a:t>
            </a:r>
            <a:endParaRPr lang="ru-RU">
              <a:solidFill>
                <a:srgbClr val="0F316C"/>
              </a:solidFill>
              <a:latin typeface="IBM Plex Mono" panose="020B0509050203000203"/>
              <a:ea typeface="+mn-lt"/>
              <a:cs typeface="+mn-lt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3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оружие, Боевая машина, инжиниринг, военный автомобиль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24" y="4300481"/>
            <a:ext cx="8844931" cy="58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070201-3603-40FE-9CF1-1D861CA3B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250" y="5273675"/>
            <a:ext cx="10390090" cy="588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45218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Заходя в игру, пользователь видит основное меню, в котором можно перейти в окно с настройками, где можно менять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разрешение, выбирать ФПС, регулировать громкость и т.д., и окно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с выбором уровня, техники, боеприпасов с кратким описанием; </a:t>
            </a:r>
            <a:endParaRPr lang="ru-RU" sz="2400">
              <a:solidFill>
                <a:srgbClr val="0F316C"/>
              </a:solidFill>
              <a:latin typeface="IBM Plex Mono" panose="020B0509050203000203"/>
              <a:ea typeface="+mn-lt"/>
              <a:cs typeface="+mn-lt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В самой игре пользователь может включать/выключать СУО (система управление огнем), наводить орудие по вертикали и горизонтали с помощью стрелок на клавиатуре или с помощью мышки, игрок может переключаться между тепловизионным и оптическим каналами прицела и менять их приближение. Также доступны, такие функцие СУО как замер дистанции до цели 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  <a:ea typeface="+mn-lt"/>
                <a:cs typeface="+mn-lt"/>
              </a:rPr>
              <a:t>захват на АСЦ (автомат сопровождения цели). Доступен выбор боеприпасов и выстрел из основного орудия на левую кнопку мыши. Пользователь может перемещаться по карте со спецификой техники.</a:t>
            </a:r>
            <a:endParaRPr lang="ru-RU" sz="2400" dirty="0">
              <a:solidFill>
                <a:srgbClr val="FF0000"/>
              </a:solidFill>
              <a:latin typeface="IBM Plex Mono" panose="020B0509050203000203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1475AD-D4BB-47CD-BFC7-583F3B16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50" y="7635875"/>
            <a:ext cx="5905718" cy="3346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Разработка началась с создания главного меню игры и настроек. Был реализован класс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Settings со всеми параметрами и константами, база данных, где сохраняются выбранные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пользователем настройки.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5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9" name="Рисунок 8" descr="Изображение выглядит как текст, снимок экрана, программное обеспечение, диспле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7A40807-B49B-4FD9-869C-9CFFB172F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5"/>
          <a:stretch/>
        </p:blipFill>
        <p:spPr>
          <a:xfrm>
            <a:off x="1375226" y="4429771"/>
            <a:ext cx="17353647" cy="6325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 b="1" dirty="0">
                <a:solidFill>
                  <a:schemeClr val="lt2"/>
                </a:solidFill>
              </a:rPr>
              <a:t>6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9" name="Рисунок 8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E2A9FC2-CAC9-46FC-B636-D10B88AA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2073275"/>
            <a:ext cx="15697200" cy="8828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407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Следующим шагом стала реализация 2D-состовляющей игры. Была реализована карта с соответствующим классом, началась разработка класса Tank, пока что только с движением по карте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с коллизиями. В нынешнем положении игры это можно заметить на примере миникарты.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7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8" name="Рисунок 7" descr="Изображение выглядит как текст, снимок экрана, программное обеспечение, Операционная система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0" y="4521735"/>
            <a:ext cx="10629481" cy="6233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BCBADAC-9D2B-47FE-9C45-CBC3858F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753" y="4510776"/>
            <a:ext cx="7124897" cy="6341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25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Далее была реализована главная сложность - Ray casting. На разработку и тестирование на баги пришлось потратить немало времени, но в итоге все получилось. После этого были сделаны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прицелы с изменением кратности и некоторыми функциями СУО.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 b="1" dirty="0">
                <a:solidFill>
                  <a:schemeClr val="lt2"/>
                </a:solidFill>
                <a:ea typeface="Calibri" panose="020F0502020204030204"/>
                <a:cs typeface="Calibri" panose="020F0502020204030204"/>
              </a:rPr>
              <a:t>8</a:t>
            </a:r>
            <a:endParaRPr lang="ru-RU" sz="3600" b="1" dirty="0">
              <a:solidFill>
                <a:schemeClr val="lt2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4300481"/>
            <a:ext cx="5878140" cy="334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Рисунок 7" descr="Изображение выглядит как снимок экрана, текст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52" y="7795003"/>
            <a:ext cx="5884976" cy="334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Рисунок 12" descr="Изображение выглядит как дерево,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152" y="4308009"/>
            <a:ext cx="5884976" cy="3343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823" y="7799062"/>
            <a:ext cx="5873794" cy="334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4700" b="1">
                <a:solidFill>
                  <a:srgbClr val="0F316C"/>
                </a:solidFill>
                <a:latin typeface="Montserrat SemiBold"/>
                <a:cs typeface="Times New Roman" panose="02020603050405020304"/>
              </a:rPr>
              <a:t>Ход разработки</a:t>
            </a:r>
            <a:endParaRPr lang="ru-RU" sz="4700" b="1" dirty="0">
              <a:solidFill>
                <a:srgbClr val="0F316C"/>
              </a:solidFill>
              <a:latin typeface="Montserrat SemiBold"/>
              <a:cs typeface="Times New Roman" panose="02020603050405020304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2859" y="2606675"/>
            <a:ext cx="17449792" cy="2247804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После реализации остальных функций и механик следующей сложностью стали спрайты. Для отображения спрайтов в Ray casting'е были созданы отдельные классы со всей их логикой, также были созданы объемные спрайты, состоящие из набора по восемь картинок. В конце разработки были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доделаны финальные окна, уровни и урон по спрайтам.</a:t>
            </a:r>
          </a:p>
        </p:txBody>
      </p:sp>
      <p:sp>
        <p:nvSpPr>
          <p:cNvPr id="5" name="Google Shape;91;p32"/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Google Shape;92;p32"/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/>
          <p:cNvSpPr txBox="1"/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13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56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13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69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2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46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02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590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55" algn="l" defTabSz="9131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</a:t>
            </a:r>
            <a:r>
              <a:rPr lang="en-US" sz="3600" b="1" dirty="0">
                <a:solidFill>
                  <a:schemeClr val="lt2"/>
                </a:solidFill>
              </a:rPr>
              <a:t>16</a:t>
            </a:r>
            <a:endParaRPr lang="ru-RU" sz="3600" b="1" dirty="0">
              <a:solidFill>
                <a:schemeClr val="lt2"/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841" y="4930683"/>
            <a:ext cx="9558308" cy="537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Рисунок 2" descr="Изображение выглядит как снимок экрана, круг&#10;&#10;Содержимое, созданное ИИ, может быть неверным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4930683"/>
            <a:ext cx="9533266" cy="5372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46</TotalTime>
  <Words>602</Words>
  <Application>Microsoft Office PowerPoint</Application>
  <PresentationFormat>Произвольный</PresentationFormat>
  <Paragraphs>75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IBM Plex Mono</vt:lpstr>
      <vt:lpstr>IBM Plex Sans</vt:lpstr>
      <vt:lpstr>Montserrat SemiBold</vt:lpstr>
      <vt:lpstr>1_Тема2</vt:lpstr>
      <vt:lpstr>2_Тема2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Артём борисов</cp:lastModifiedBy>
  <cp:revision>836</cp:revision>
  <dcterms:created xsi:type="dcterms:W3CDTF">2018-10-03T13:56:00Z</dcterms:created>
  <dcterms:modified xsi:type="dcterms:W3CDTF">2025-02-15T14:13:20Z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2018-10-03T03:00:00Z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2018-10-03T03:00:00Z</vt:filetime>
  </property>
  <property fmtid="{D5CDD505-2E9C-101B-9397-08002B2CF9AE}" pid="5" name="ICV">
    <vt:lpwstr>F26E5E7649B64A8CA6004165A7EB7D36_12</vt:lpwstr>
  </property>
  <property fmtid="{D5CDD505-2E9C-101B-9397-08002B2CF9AE}" pid="6" name="KSOProductBuildVer">
    <vt:lpwstr>1049-12.2.0.19805</vt:lpwstr>
  </property>
</Properties>
</file>